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68" r:id="rId5"/>
    <p:sldId id="257" r:id="rId6"/>
    <p:sldId id="258" r:id="rId7"/>
    <p:sldId id="259" r:id="rId8"/>
    <p:sldId id="260" r:id="rId9"/>
    <p:sldId id="261" r:id="rId10"/>
    <p:sldId id="266" r:id="rId11"/>
    <p:sldId id="267" r:id="rId12"/>
    <p:sldId id="271" r:id="rId13"/>
    <p:sldId id="263" r:id="rId14"/>
    <p:sldId id="264" r:id="rId15"/>
    <p:sldId id="265" r:id="rId16"/>
    <p:sldId id="270" r:id="rId17"/>
    <p:sldId id="269" r:id="rId18"/>
  </p:sldIdLst>
  <p:sldSz cx="14630400" cy="8229600"/>
  <p:notesSz cx="8229600" cy="14630400"/>
  <p:embeddedFontLst>
    <p:embeddedFont>
      <p:font typeface="PT Serif" panose="020A0703040505020204" pitchFamily="34" charset="0"/>
      <p:bold r:id="rId22"/>
    </p:embeddedFont>
    <p:embeddedFont>
      <p:font typeface="PT Serif" panose="020A0703040505020204" pitchFamily="34" charset="-122"/>
      <p:bold r:id="rId23"/>
    </p:embeddedFont>
    <p:embeddedFont>
      <p:font typeface="PT Serif" panose="020A0703040505020204" pitchFamily="34" charset="-120"/>
      <p:bold r:id="rId24"/>
    </p:embeddedFont>
    <p:embeddedFont>
      <p:font typeface="DM Sans" pitchFamily="34" charset="0"/>
      <p:bold r:id="rId25"/>
    </p:embeddedFont>
    <p:embeddedFont>
      <p:font typeface="DM Sans" pitchFamily="34" charset="-122"/>
      <p:bold r:id="rId26"/>
    </p:embeddedFont>
    <p:embeddedFont>
      <p:font typeface="DM Sans" pitchFamily="34" charset="-120"/>
      <p:bold r:id="rId27"/>
    </p:embeddedFont>
    <p:embeddedFont>
      <p:font typeface="Calibri" panose="020F0502020204030204" charset="0"/>
      <p:regular r:id="rId28"/>
      <p:bold r:id="rId29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1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image" Target="../media/image24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7790" y="1468636"/>
            <a:ext cx="7556421" cy="223277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Designing a Three-Stage Common-Emitter Amplifier</a:t>
            </a:r>
            <a:r>
              <a:rPr lang="en-US" sz="4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
</a:t>
            </a:r>
            <a:r>
              <a:rPr lang="en-US" sz="4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Using 2N2222 Transistors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856917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Project by: Infinity Explorers 2</a:t>
            </a: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
</a:t>
            </a: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Navigation and Space Technology - Beni-Suef University</a:t>
            </a: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
</a:t>
            </a: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Date: 12/05/2025</a:t>
            </a:r>
            <a:endParaRPr lang="en-US" sz="1750" dirty="0"/>
          </a:p>
        </p:txBody>
      </p:sp>
      <p:sp>
        <p:nvSpPr>
          <p:cNvPr id="14" name="Rectangles 13"/>
          <p:cNvSpPr/>
          <p:nvPr/>
        </p:nvSpPr>
        <p:spPr>
          <a:xfrm>
            <a:off x="7066280" y="7632065"/>
            <a:ext cx="7559040" cy="5975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WhatsApp Image 2025-05-12 at 11.55.14_3ef9fe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9210" y="775335"/>
            <a:ext cx="12192000" cy="5514975"/>
          </a:xfrm>
          <a:prstGeom prst="rect">
            <a:avLst/>
          </a:prstGeom>
        </p:spPr>
      </p:pic>
      <p:sp>
        <p:nvSpPr>
          <p:cNvPr id="14" name="Rectangles 13"/>
          <p:cNvSpPr/>
          <p:nvPr/>
        </p:nvSpPr>
        <p:spPr>
          <a:xfrm>
            <a:off x="-12700" y="7653655"/>
            <a:ext cx="14625320" cy="5759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49516"/>
            <a:ext cx="10160794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Voltage and Current Gain Calculations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514380"/>
            <a:ext cx="4120753" cy="226814"/>
          </a:xfrm>
          <a:prstGeom prst="roundRect">
            <a:avLst>
              <a:gd name="adj" fmla="val 15001"/>
            </a:avLst>
          </a:prstGeom>
          <a:solidFill>
            <a:srgbClr val="F2EEEE"/>
          </a:solidFill>
        </p:spPr>
      </p:sp>
      <p:sp>
        <p:nvSpPr>
          <p:cNvPr id="5" name="Text 2"/>
          <p:cNvSpPr/>
          <p:nvPr/>
        </p:nvSpPr>
        <p:spPr>
          <a:xfrm>
            <a:off x="793790" y="6081355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Calculate Stage Gains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6589514"/>
            <a:ext cx="412075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Evaluate voltage gain and current gain separately per stage.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54704" y="5174099"/>
            <a:ext cx="4120872" cy="226814"/>
          </a:xfrm>
          <a:prstGeom prst="roundRect">
            <a:avLst>
              <a:gd name="adj" fmla="val 15001"/>
            </a:avLst>
          </a:prstGeom>
          <a:solidFill>
            <a:srgbClr val="F2EEEE"/>
          </a:solidFill>
        </p:spPr>
      </p:sp>
      <p:sp>
        <p:nvSpPr>
          <p:cNvPr id="8" name="Text 5"/>
          <p:cNvSpPr/>
          <p:nvPr/>
        </p:nvSpPr>
        <p:spPr>
          <a:xfrm>
            <a:off x="5254704" y="5741075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Overall Gain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254704" y="6249233"/>
            <a:ext cx="412087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Multiply gains of all three stages to find total amplification.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715738" y="4833937"/>
            <a:ext cx="4120872" cy="226814"/>
          </a:xfrm>
          <a:prstGeom prst="roundRect">
            <a:avLst>
              <a:gd name="adj" fmla="val 15001"/>
            </a:avLst>
          </a:prstGeom>
          <a:solidFill>
            <a:srgbClr val="F2EEEE"/>
          </a:solidFill>
        </p:spPr>
      </p:sp>
      <p:sp>
        <p:nvSpPr>
          <p:cNvPr id="11" name="Text 8"/>
          <p:cNvSpPr/>
          <p:nvPr/>
        </p:nvSpPr>
        <p:spPr>
          <a:xfrm>
            <a:off x="9715738" y="5400913"/>
            <a:ext cx="3133368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Compare with Expected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9715738" y="5909072"/>
            <a:ext cx="412087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Verify measured gain matches design predictions closely.</a:t>
            </a:r>
            <a:endParaRPr lang="en-US" sz="1750" dirty="0"/>
          </a:p>
        </p:txBody>
      </p:sp>
      <p:sp>
        <p:nvSpPr>
          <p:cNvPr id="14" name="Rectangles 13"/>
          <p:cNvSpPr/>
          <p:nvPr/>
        </p:nvSpPr>
        <p:spPr>
          <a:xfrm>
            <a:off x="10795" y="7632065"/>
            <a:ext cx="14625320" cy="5975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558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545" y="3588068"/>
            <a:ext cx="12699802" cy="69711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Practical Applications of the Three-Stage Amplifier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43545" y="4603790"/>
            <a:ext cx="6465451" cy="1240512"/>
          </a:xfrm>
          <a:prstGeom prst="roundRect">
            <a:avLst>
              <a:gd name="adj" fmla="val 2569"/>
            </a:avLst>
          </a:prstGeom>
          <a:solidFill>
            <a:srgbClr val="F2EEEE"/>
          </a:solidFill>
        </p:spPr>
      </p:sp>
      <p:sp>
        <p:nvSpPr>
          <p:cNvPr id="5" name="Text 2"/>
          <p:cNvSpPr/>
          <p:nvPr/>
        </p:nvSpPr>
        <p:spPr>
          <a:xfrm>
            <a:off x="955953" y="4816197"/>
            <a:ext cx="2788563" cy="3484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Audio Amplifiers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955953" y="5292090"/>
            <a:ext cx="6040636" cy="3398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Boost signals in speakers and audio devices for clarity.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21404" y="4603790"/>
            <a:ext cx="6465451" cy="1240512"/>
          </a:xfrm>
          <a:prstGeom prst="roundRect">
            <a:avLst>
              <a:gd name="adj" fmla="val 2569"/>
            </a:avLst>
          </a:prstGeom>
          <a:solidFill>
            <a:srgbClr val="F2EEEE"/>
          </a:solidFill>
        </p:spPr>
      </p:sp>
      <p:sp>
        <p:nvSpPr>
          <p:cNvPr id="8" name="Text 5"/>
          <p:cNvSpPr/>
          <p:nvPr/>
        </p:nvSpPr>
        <p:spPr>
          <a:xfrm>
            <a:off x="7633811" y="4816197"/>
            <a:ext cx="3006447" cy="3484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Communication Devices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33811" y="5292090"/>
            <a:ext cx="6040636" cy="3398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Enhance weak wireless signals for better transmission.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3545" y="6056709"/>
            <a:ext cx="6465451" cy="1240512"/>
          </a:xfrm>
          <a:prstGeom prst="roundRect">
            <a:avLst>
              <a:gd name="adj" fmla="val 2569"/>
            </a:avLst>
          </a:prstGeom>
          <a:solidFill>
            <a:srgbClr val="F2EEEE"/>
          </a:solidFill>
        </p:spPr>
      </p:sp>
      <p:sp>
        <p:nvSpPr>
          <p:cNvPr id="11" name="Text 8"/>
          <p:cNvSpPr/>
          <p:nvPr/>
        </p:nvSpPr>
        <p:spPr>
          <a:xfrm>
            <a:off x="955953" y="6269117"/>
            <a:ext cx="2788563" cy="3484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Medical Equipment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955953" y="6745010"/>
            <a:ext cx="6040636" cy="3398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Amplify biological signals like ECG for monitoring.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21404" y="6056709"/>
            <a:ext cx="6465451" cy="1240512"/>
          </a:xfrm>
          <a:prstGeom prst="roundRect">
            <a:avLst>
              <a:gd name="adj" fmla="val 2569"/>
            </a:avLst>
          </a:prstGeom>
          <a:solidFill>
            <a:srgbClr val="F2EEEE"/>
          </a:solidFill>
        </p:spPr>
      </p:sp>
      <p:sp>
        <p:nvSpPr>
          <p:cNvPr id="14" name="Text 11"/>
          <p:cNvSpPr/>
          <p:nvPr/>
        </p:nvSpPr>
        <p:spPr>
          <a:xfrm>
            <a:off x="7633811" y="6269117"/>
            <a:ext cx="2788563" cy="34849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Industrial Controls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633811" y="6745010"/>
            <a:ext cx="6040636" cy="3398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Strengthen control signals in automated processes.</a:t>
            </a:r>
            <a:endParaRPr lang="en-US" sz="1650" dirty="0"/>
          </a:p>
        </p:txBody>
      </p:sp>
      <p:sp>
        <p:nvSpPr>
          <p:cNvPr id="16" name="Rectangles 15"/>
          <p:cNvSpPr/>
          <p:nvPr/>
        </p:nvSpPr>
        <p:spPr>
          <a:xfrm>
            <a:off x="0" y="7632065"/>
            <a:ext cx="14625320" cy="5975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52781"/>
            <a:ext cx="7030045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Summary and Conclusions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2372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347" y="5269111"/>
            <a:ext cx="357188" cy="4464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5315069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Key Takeaways</a:t>
            </a:r>
            <a:endParaRPr lang="en-US" sz="2300" dirty="0"/>
          </a:p>
        </p:txBody>
      </p:sp>
      <p:sp>
        <p:nvSpPr>
          <p:cNvPr id="7" name="Text 3"/>
          <p:cNvSpPr/>
          <p:nvPr/>
        </p:nvSpPr>
        <p:spPr>
          <a:xfrm>
            <a:off x="1530906" y="5823228"/>
            <a:ext cx="342149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Design and build of a three-stage common-emitter amplifier using 2N2222.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5235893" y="52372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450" y="5269111"/>
            <a:ext cx="357188" cy="446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73008" y="5315069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Performance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5973008" y="5823228"/>
            <a:ext cx="342149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Achieves high voltage and current gain suitable for various applications.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9677995" y="52372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4552" y="5269111"/>
            <a:ext cx="357188" cy="44648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415111" y="5315069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Future Improvements</a:t>
            </a:r>
            <a:endParaRPr lang="en-US" sz="2300" dirty="0"/>
          </a:p>
        </p:txBody>
      </p:sp>
      <p:sp>
        <p:nvSpPr>
          <p:cNvPr id="15" name="Text 9"/>
          <p:cNvSpPr/>
          <p:nvPr/>
        </p:nvSpPr>
        <p:spPr>
          <a:xfrm>
            <a:off x="10415111" y="5823228"/>
            <a:ext cx="342149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Consider using alternative transistors or adding more stages.</a:t>
            </a:r>
            <a:endParaRPr lang="en-US" sz="1750" dirty="0"/>
          </a:p>
        </p:txBody>
      </p:sp>
      <p:sp>
        <p:nvSpPr>
          <p:cNvPr id="16" name="Rectangles 15"/>
          <p:cNvSpPr/>
          <p:nvPr/>
        </p:nvSpPr>
        <p:spPr>
          <a:xfrm>
            <a:off x="12700" y="7632065"/>
            <a:ext cx="14625320" cy="5975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2428240" y="224155"/>
            <a:ext cx="8038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286000" lvl="5" indent="457200"/>
            <a:r>
              <a:rPr lang="en-US" altLang="en-US" sz="3200">
                <a:solidFill>
                  <a:schemeClr val="tx2">
                    <a:lumMod val="50000"/>
                  </a:schemeClr>
                </a:solidFill>
              </a:rPr>
              <a:t>Video of the circuit in action</a:t>
            </a:r>
            <a:endParaRPr lang="en-US" altLang="en-US" sz="320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3" name="Three stages common emitter amplifer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494020" y="807720"/>
            <a:ext cx="3642360" cy="6845935"/>
          </a:xfrm>
          <a:prstGeom prst="rect">
            <a:avLst/>
          </a:prstGeom>
        </p:spPr>
      </p:pic>
      <p:sp>
        <p:nvSpPr>
          <p:cNvPr id="14" name="Rectangles 13"/>
          <p:cNvSpPr/>
          <p:nvPr/>
        </p:nvSpPr>
        <p:spPr>
          <a:xfrm>
            <a:off x="-12700" y="7653655"/>
            <a:ext cx="14625320" cy="5759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41232" y="3082052"/>
            <a:ext cx="6347817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Thank You for Listening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166473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 appreciate your attention throughout the presentation.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84527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Please feel free to ask any questions you may have.</a:t>
            </a:r>
            <a:endParaRPr lang="en-US" sz="1750" dirty="0"/>
          </a:p>
        </p:txBody>
      </p:sp>
      <p:sp>
        <p:nvSpPr>
          <p:cNvPr id="14" name="Rectangles 13"/>
          <p:cNvSpPr/>
          <p:nvPr/>
        </p:nvSpPr>
        <p:spPr>
          <a:xfrm>
            <a:off x="-12700" y="7632065"/>
            <a:ext cx="14625320" cy="5975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38042" y="2134433"/>
            <a:ext cx="5954197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Infinity Explorers 2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3218855"/>
            <a:ext cx="6408063" cy="1324689"/>
          </a:xfrm>
          <a:prstGeom prst="roundRect">
            <a:avLst>
              <a:gd name="adj" fmla="val 2568"/>
            </a:avLst>
          </a:prstGeom>
          <a:solidFill>
            <a:srgbClr val="F2EEEE"/>
          </a:solidFill>
        </p:spPr>
      </p:sp>
      <p:sp>
        <p:nvSpPr>
          <p:cNvPr id="4" name="Text 2"/>
          <p:cNvSpPr/>
          <p:nvPr/>
        </p:nvSpPr>
        <p:spPr>
          <a:xfrm>
            <a:off x="1020604" y="3445669"/>
            <a:ext cx="3159323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Mostafa Hatem Ghonim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020604" y="3953828"/>
            <a:ext cx="595443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Responsible for design and testing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3218855"/>
            <a:ext cx="6408063" cy="1324689"/>
          </a:xfrm>
          <a:prstGeom prst="roundRect">
            <a:avLst>
              <a:gd name="adj" fmla="val 2568"/>
            </a:avLst>
          </a:prstGeom>
          <a:solidFill>
            <a:srgbClr val="F2EEEE"/>
          </a:solidFill>
        </p:spPr>
      </p:sp>
      <p:sp>
        <p:nvSpPr>
          <p:cNvPr id="7" name="Text 5"/>
          <p:cNvSpPr/>
          <p:nvPr/>
        </p:nvSpPr>
        <p:spPr>
          <a:xfrm>
            <a:off x="7655481" y="3445669"/>
            <a:ext cx="3167658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Mriam Mansour Bishara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655481" y="3953828"/>
            <a:ext cx="595443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Collector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770358"/>
            <a:ext cx="6408063" cy="1324689"/>
          </a:xfrm>
          <a:prstGeom prst="roundRect">
            <a:avLst>
              <a:gd name="adj" fmla="val 2568"/>
            </a:avLst>
          </a:prstGeom>
          <a:solidFill>
            <a:srgbClr val="F2EEEE"/>
          </a:solidFill>
        </p:spPr>
      </p:sp>
      <p:sp>
        <p:nvSpPr>
          <p:cNvPr id="10" name="Text 8"/>
          <p:cNvSpPr/>
          <p:nvPr/>
        </p:nvSpPr>
        <p:spPr>
          <a:xfrm>
            <a:off x="1020604" y="4997172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Mariam Emad Kamal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1020604" y="5505331"/>
            <a:ext cx="595443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Collect and select components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770358"/>
            <a:ext cx="6408063" cy="1324689"/>
          </a:xfrm>
          <a:prstGeom prst="roundRect">
            <a:avLst>
              <a:gd name="adj" fmla="val 2568"/>
            </a:avLst>
          </a:prstGeom>
          <a:solidFill>
            <a:srgbClr val="F2EEEE"/>
          </a:solidFill>
        </p:spPr>
      </p:sp>
      <p:sp>
        <p:nvSpPr>
          <p:cNvPr id="13" name="Text 11"/>
          <p:cNvSpPr/>
          <p:nvPr/>
        </p:nvSpPr>
        <p:spPr>
          <a:xfrm>
            <a:off x="7655481" y="4997172"/>
            <a:ext cx="3749278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Yousef Abdullah Abdelhalim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7655481" y="5505331"/>
            <a:ext cx="595443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PowerPoint and presentation design</a:t>
            </a:r>
            <a:endParaRPr lang="en-US" sz="1750" dirty="0"/>
          </a:p>
        </p:txBody>
      </p:sp>
      <p:sp>
        <p:nvSpPr>
          <p:cNvPr id="15" name="Rectangles 14"/>
          <p:cNvSpPr/>
          <p:nvPr/>
        </p:nvSpPr>
        <p:spPr>
          <a:xfrm>
            <a:off x="0" y="7632065"/>
            <a:ext cx="14625320" cy="5975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229" y="571857"/>
            <a:ext cx="7688342" cy="204704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Introduction to Amplifiers and Common-Emitter Configurations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14229" y="2930723"/>
            <a:ext cx="467797" cy="467797"/>
          </a:xfrm>
          <a:prstGeom prst="roundRect">
            <a:avLst>
              <a:gd name="adj" fmla="val 6668"/>
            </a:avLst>
          </a:prstGeom>
          <a:solidFill>
            <a:srgbClr val="F2EEEE"/>
          </a:solidFill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357" y="2959894"/>
            <a:ext cx="327422" cy="40933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889909" y="3002161"/>
            <a:ext cx="2729389" cy="3411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What is an Amplifier?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6889909" y="3467933"/>
            <a:ext cx="7012662" cy="3327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 electronic circuit that increases signal power or voltage.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6214229" y="4216598"/>
            <a:ext cx="467797" cy="467797"/>
          </a:xfrm>
          <a:prstGeom prst="roundRect">
            <a:avLst>
              <a:gd name="adj" fmla="val 6668"/>
            </a:avLst>
          </a:prstGeom>
          <a:solidFill>
            <a:srgbClr val="F2EEEE"/>
          </a:solidFill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357" y="4245769"/>
            <a:ext cx="327422" cy="40933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889909" y="4288036"/>
            <a:ext cx="2744986" cy="3411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Common-Emitter Role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6864509" y="4753808"/>
            <a:ext cx="7012662" cy="3327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Provides high voltage and current gain using a transistor.</a:t>
            </a:r>
            <a:endParaRPr lang="en-US" sz="1600" dirty="0"/>
          </a:p>
        </p:txBody>
      </p:sp>
      <p:sp>
        <p:nvSpPr>
          <p:cNvPr id="12" name="Shape 7"/>
          <p:cNvSpPr/>
          <p:nvPr/>
        </p:nvSpPr>
        <p:spPr>
          <a:xfrm>
            <a:off x="6214229" y="5502473"/>
            <a:ext cx="467797" cy="467797"/>
          </a:xfrm>
          <a:prstGeom prst="roundRect">
            <a:avLst>
              <a:gd name="adj" fmla="val 6668"/>
            </a:avLst>
          </a:prstGeom>
          <a:solidFill>
            <a:srgbClr val="F2EEEE"/>
          </a:solidFill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357" y="5531644"/>
            <a:ext cx="327422" cy="40933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889909" y="5573911"/>
            <a:ext cx="2729389" cy="3411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2N2222 Transistors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6889909" y="6039683"/>
            <a:ext cx="7012662" cy="3327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Popular NPN transistors, cost-effective, widely used in amplifiers.</a:t>
            </a:r>
            <a:endParaRPr lang="en-US" sz="1600" dirty="0"/>
          </a:p>
        </p:txBody>
      </p:sp>
      <p:sp>
        <p:nvSpPr>
          <p:cNvPr id="16" name="Shape 10"/>
          <p:cNvSpPr/>
          <p:nvPr/>
        </p:nvSpPr>
        <p:spPr>
          <a:xfrm>
            <a:off x="6214229" y="6788348"/>
            <a:ext cx="467797" cy="467797"/>
          </a:xfrm>
          <a:prstGeom prst="roundRect">
            <a:avLst>
              <a:gd name="adj" fmla="val 6668"/>
            </a:avLst>
          </a:prstGeom>
          <a:solidFill>
            <a:srgbClr val="F2EEEE"/>
          </a:solidFill>
        </p:spPr>
        <p:txBody>
          <a:bodyPr/>
          <a:p>
            <a:endParaRPr lang="en-US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4357" y="6817519"/>
            <a:ext cx="327422" cy="409337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889909" y="6859786"/>
            <a:ext cx="3178135" cy="3411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Multi-Stage Amplification</a:t>
            </a:r>
            <a:endParaRPr lang="en-US" sz="2100" dirty="0"/>
          </a:p>
        </p:txBody>
      </p:sp>
      <p:sp>
        <p:nvSpPr>
          <p:cNvPr id="19" name="Text 12"/>
          <p:cNvSpPr/>
          <p:nvPr/>
        </p:nvSpPr>
        <p:spPr>
          <a:xfrm>
            <a:off x="6889909" y="7325558"/>
            <a:ext cx="7012662" cy="3327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Needed to achieve sufficient overall gain in applications.</a:t>
            </a:r>
            <a:endParaRPr lang="en-US" sz="1600" dirty="0"/>
          </a:p>
        </p:txBody>
      </p:sp>
      <p:sp>
        <p:nvSpPr>
          <p:cNvPr id="23" name="Rectangles 22"/>
          <p:cNvSpPr/>
          <p:nvPr/>
        </p:nvSpPr>
        <p:spPr>
          <a:xfrm>
            <a:off x="6314440" y="7688580"/>
            <a:ext cx="8310880" cy="5410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03590"/>
            <a:ext cx="13042821" cy="14885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Advantages                &amp;           Disadvantages 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45738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839528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Advantages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4347686"/>
            <a:ext cx="637960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voltage and current amplification.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789884"/>
            <a:ext cx="637960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Achieving a large overall gain through successive stages.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232083"/>
            <a:ext cx="637960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Flexible design that can be modified to improve frequency response.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037183"/>
            <a:ext cx="637960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Widely used in audio amplification and communication applications.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3045738"/>
            <a:ext cx="566976" cy="56697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56884" y="3839528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Disadvantages</a:t>
            </a:r>
            <a:endParaRPr lang="en-US" sz="2300" dirty="0"/>
          </a:p>
        </p:txBody>
      </p:sp>
      <p:sp>
        <p:nvSpPr>
          <p:cNvPr id="11" name="Text 7"/>
          <p:cNvSpPr/>
          <p:nvPr/>
        </p:nvSpPr>
        <p:spPr>
          <a:xfrm>
            <a:off x="7456884" y="4347686"/>
            <a:ext cx="637972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May cause signal distortion if not designed carefully.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456884" y="4789884"/>
            <a:ext cx="637972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Higher power consumption compared to single-stage amplifiers.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7456884" y="5594985"/>
            <a:ext cx="637972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Complexity in design and implementation due to multiple stages.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7456884" y="6400086"/>
            <a:ext cx="637972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Need for compensation stages to manage stability and prevent oscillation.</a:t>
            </a:r>
            <a:endParaRPr lang="en-US" sz="1750" dirty="0"/>
          </a:p>
        </p:txBody>
      </p:sp>
      <p:sp>
        <p:nvSpPr>
          <p:cNvPr id="15" name="Rectangles 14"/>
          <p:cNvSpPr/>
          <p:nvPr/>
        </p:nvSpPr>
        <p:spPr>
          <a:xfrm>
            <a:off x="-12700" y="7632065"/>
            <a:ext cx="14625320" cy="5975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0733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1993" y="3059073"/>
            <a:ext cx="13226415" cy="131611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Difference Between Two-Stage, Three-Stage, and Four-Stage Amplifiers</a:t>
            </a:r>
            <a:endParaRPr lang="en-US" sz="4100" dirty="0">
              <a:solidFill>
                <a:srgbClr val="020202"/>
              </a:solidFill>
              <a:latin typeface="PT Serif" panose="020A0703040505020204" pitchFamily="34" charset="0"/>
              <a:ea typeface="PT Serif" panose="020A0703040505020204" pitchFamily="34" charset="-122"/>
              <a:cs typeface="PT Serif" panose="020A0703040505020204" pitchFamily="34" charset="-120"/>
            </a:endParaRPr>
          </a:p>
          <a:p>
            <a:pPr marL="0" indent="0" algn="l">
              <a:lnSpc>
                <a:spcPts val="5150"/>
              </a:lnSpc>
              <a:buNone/>
            </a:pPr>
            <a:endParaRPr lang="en-US" sz="4100" dirty="0"/>
          </a:p>
          <a:p>
            <a:pPr marL="0" indent="0" algn="l">
              <a:lnSpc>
                <a:spcPts val="5150"/>
              </a:lnSpc>
              <a:buNone/>
            </a:pPr>
            <a:endParaRPr lang="en-US" sz="4100" dirty="0"/>
          </a:p>
          <a:p>
            <a:pPr marL="0" indent="0" algn="l">
              <a:lnSpc>
                <a:spcPts val="5150"/>
              </a:lnSpc>
              <a:buNone/>
            </a:pPr>
            <a:endParaRPr lang="en-US" sz="4100" dirty="0"/>
          </a:p>
          <a:p>
            <a:pPr marL="0" indent="0" algn="l">
              <a:lnSpc>
                <a:spcPts val="5150"/>
              </a:lnSpc>
              <a:buNone/>
            </a:pPr>
            <a:endParaRPr lang="en-US" sz="4100" dirty="0"/>
          </a:p>
          <a:p>
            <a:pPr marL="0" indent="0" algn="l">
              <a:lnSpc>
                <a:spcPts val="5150"/>
              </a:lnSpc>
              <a:buNone/>
            </a:pPr>
            <a:endParaRPr lang="en-US" sz="4100" dirty="0"/>
          </a:p>
          <a:p>
            <a:pPr marL="0" indent="0" algn="l">
              <a:lnSpc>
                <a:spcPts val="5150"/>
              </a:lnSpc>
              <a:buNone/>
            </a:pPr>
            <a:endParaRPr lang="en-US" sz="4100" dirty="0"/>
          </a:p>
          <a:p>
            <a:pPr marL="0" indent="0" algn="l">
              <a:lnSpc>
                <a:spcPts val="5150"/>
              </a:lnSpc>
              <a:buNone/>
            </a:pP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01993" y="4676061"/>
            <a:ext cx="4275177" cy="2455188"/>
          </a:xfrm>
          <a:prstGeom prst="roundRect">
            <a:avLst>
              <a:gd name="adj" fmla="val 1226"/>
            </a:avLst>
          </a:prstGeom>
          <a:solidFill>
            <a:srgbClr val="F2EEEE"/>
          </a:solidFill>
        </p:spPr>
      </p:sp>
      <p:sp>
        <p:nvSpPr>
          <p:cNvPr id="5" name="Text 2"/>
          <p:cNvSpPr/>
          <p:nvPr/>
        </p:nvSpPr>
        <p:spPr>
          <a:xfrm>
            <a:off x="902494" y="4876562"/>
            <a:ext cx="2632710" cy="3289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Two-Stage Amplifier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02494" y="5325785"/>
            <a:ext cx="3874175" cy="12839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Simpler design with moderate gain, less power consumption, and relatively easier stability control. Suitable for applications requiring moderate amplification.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5177671" y="4676061"/>
            <a:ext cx="4275177" cy="2455188"/>
          </a:xfrm>
          <a:prstGeom prst="roundRect">
            <a:avLst>
              <a:gd name="adj" fmla="val 1226"/>
            </a:avLst>
          </a:prstGeom>
          <a:solidFill>
            <a:srgbClr val="F2EEEE"/>
          </a:solidFill>
        </p:spPr>
      </p:sp>
      <p:sp>
        <p:nvSpPr>
          <p:cNvPr id="8" name="Text 5"/>
          <p:cNvSpPr/>
          <p:nvPr/>
        </p:nvSpPr>
        <p:spPr>
          <a:xfrm>
            <a:off x="5378172" y="4876562"/>
            <a:ext cx="2632710" cy="3289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Three-Stage Amplifier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5378172" y="5325785"/>
            <a:ext cx="3874175" cy="1604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Provides higher voltage and current gain by adding an extra amplification stage. More complex to design and may require compensation for stability and distortion control.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9653349" y="4676061"/>
            <a:ext cx="4275177" cy="2455188"/>
          </a:xfrm>
          <a:prstGeom prst="roundRect">
            <a:avLst>
              <a:gd name="adj" fmla="val 1226"/>
            </a:avLst>
          </a:prstGeom>
          <a:solidFill>
            <a:srgbClr val="F2EEEE"/>
          </a:solidFill>
        </p:spPr>
      </p:sp>
      <p:sp>
        <p:nvSpPr>
          <p:cNvPr id="11" name="Text 8"/>
          <p:cNvSpPr/>
          <p:nvPr/>
        </p:nvSpPr>
        <p:spPr>
          <a:xfrm>
            <a:off x="9853851" y="4876562"/>
            <a:ext cx="2632710" cy="3289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Four-Stage Amplifier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853851" y="5325785"/>
            <a:ext cx="3874175" cy="16049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Offers very high overall gain by cascading four amplification stages. This design is more complex, consumes more power, and requires careful design to prevent oscillations and distortion.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701993" y="7356872"/>
            <a:ext cx="13226415" cy="32099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Choosing the number of stages depends on the required gain, frequency response, and application constraints.</a:t>
            </a:r>
            <a:endParaRPr lang="en-US" sz="1550" dirty="0"/>
          </a:p>
        </p:txBody>
      </p:sp>
      <p:sp>
        <p:nvSpPr>
          <p:cNvPr id="15" name="Rectangles 14"/>
          <p:cNvSpPr/>
          <p:nvPr/>
        </p:nvSpPr>
        <p:spPr>
          <a:xfrm>
            <a:off x="0" y="7759700"/>
            <a:ext cx="14625320" cy="5975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08766"/>
            <a:ext cx="12200334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Overview of the Three-Stage Amplifier Design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3833217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Stage 1: Initial Amplification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418886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Prepares weak input signals for stronger processing.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20001"/>
            <a:ext cx="3978116" cy="744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Stage 2: Intermediate Amplification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790956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Boosts signal amplitude further for clarity.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20001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Stage 3: Output Stage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418886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Delivers amplified signal to the load or next system.</a:t>
            </a:r>
            <a:endParaRPr lang="en-US" sz="1750" dirty="0"/>
          </a:p>
        </p:txBody>
      </p:sp>
      <p:sp>
        <p:nvSpPr>
          <p:cNvPr id="14" name="Rectangles 13"/>
          <p:cNvSpPr/>
          <p:nvPr/>
        </p:nvSpPr>
        <p:spPr>
          <a:xfrm>
            <a:off x="-12700" y="7632065"/>
            <a:ext cx="14625320" cy="5975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33945"/>
            <a:ext cx="6587728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Detailed Circuit Diagram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1183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347" y="3150275"/>
            <a:ext cx="357188" cy="4464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3196233"/>
            <a:ext cx="2899410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Component Values</a:t>
            </a:r>
            <a:endParaRPr lang="en-US" sz="2300" dirty="0"/>
          </a:p>
        </p:txBody>
      </p:sp>
      <p:sp>
        <p:nvSpPr>
          <p:cNvPr id="7" name="Text 3"/>
          <p:cNvSpPr/>
          <p:nvPr/>
        </p:nvSpPr>
        <p:spPr>
          <a:xfrm>
            <a:off x="1530906" y="3704392"/>
            <a:ext cx="2899410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Specific resistors and capacitors chosen per stage for stability.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713803" y="31183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361" y="3150275"/>
            <a:ext cx="357188" cy="446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50919" y="3196233"/>
            <a:ext cx="2899410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Operating Points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5450919" y="3704392"/>
            <a:ext cx="2899410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Defined IC and VCE for each transistor ensure amplification.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2467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347" y="5278636"/>
            <a:ext cx="357188" cy="44648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5324594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Stage Connections</a:t>
            </a:r>
            <a:endParaRPr lang="en-US" sz="2300" dirty="0"/>
          </a:p>
        </p:txBody>
      </p:sp>
      <p:sp>
        <p:nvSpPr>
          <p:cNvPr id="15" name="Text 9"/>
          <p:cNvSpPr/>
          <p:nvPr/>
        </p:nvSpPr>
        <p:spPr>
          <a:xfrm>
            <a:off x="1530906" y="5832753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Direct coupling between stages maintains signal integrity.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477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</p:spPr>
        <p:txBody>
          <a:bodyPr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93790" y="2031444"/>
            <a:ext cx="11625263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Bypass vs Coupling Capacitors in Amplifiers</a:t>
            </a:r>
            <a:endParaRPr lang="en-US" sz="4650" dirty="0"/>
          </a:p>
        </p:txBody>
      </p:sp>
      <p:sp>
        <p:nvSpPr>
          <p:cNvPr id="5" name="Text 2"/>
          <p:cNvSpPr/>
          <p:nvPr/>
        </p:nvSpPr>
        <p:spPr>
          <a:xfrm>
            <a:off x="793790" y="3342680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Bypass Capacitors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3941564"/>
            <a:ext cx="624470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Increase gain by stabilizing emitter voltage in transistor circuits.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87144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in parallel with emitter resistor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313640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Provide low impedance path for AC signals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755838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Enhance voltage gain without affecting DC bias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3342680"/>
            <a:ext cx="2977039" cy="372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Coupling Capacitors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7599521" y="3941564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Block DC while allowing AC signals to pass between stages.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99521" y="4508540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Placed between amplifier stages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99521" y="4950738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Prevent DC bias interference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99521" y="5392936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Maintain signal integrity across stages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0652" y="354092"/>
            <a:ext cx="3379946" cy="4224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20202"/>
                </a:solidFill>
                <a:latin typeface="PT Serif" panose="020A0703040505020204" pitchFamily="34" charset="0"/>
                <a:ea typeface="PT Serif" panose="020A0703040505020204" pitchFamily="34" charset="-122"/>
                <a:cs typeface="PT Serif" panose="020A0703040505020204" pitchFamily="34" charset="-120"/>
              </a:rPr>
              <a:t>Circuit Description: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50652" y="1033939"/>
            <a:ext cx="13729097" cy="20585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Three-Stage Common Emitter Aplifire (2N2222)</a:t>
            </a:r>
            <a:endParaRPr lang="en-US" sz="1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14030" y="1384578"/>
            <a:ext cx="9914811" cy="6727865"/>
          </a:xfrm>
          <a:prstGeom prst="rect">
            <a:avLst/>
          </a:prstGeom>
        </p:spPr>
      </p:pic>
      <p:sp>
        <p:nvSpPr>
          <p:cNvPr id="14" name="Rectangles 13"/>
          <p:cNvSpPr/>
          <p:nvPr/>
        </p:nvSpPr>
        <p:spPr>
          <a:xfrm>
            <a:off x="0" y="7632065"/>
            <a:ext cx="14625320" cy="5975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4156</Words>
  <Application>WPS Slides</Application>
  <PresentationFormat>On-screen Show (16:9)</PresentationFormat>
  <Paragraphs>193</Paragraphs>
  <Slides>15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8" baseType="lpstr">
      <vt:lpstr>Arial</vt:lpstr>
      <vt:lpstr>SimSun</vt:lpstr>
      <vt:lpstr>Wingdings</vt:lpstr>
      <vt:lpstr>PT Serif</vt:lpstr>
      <vt:lpstr>PT Serif</vt:lpstr>
      <vt:lpstr>PT Serif</vt:lpstr>
      <vt:lpstr>DM Sans</vt:lpstr>
      <vt:lpstr>DM Sans</vt:lpstr>
      <vt:lpstr>DM Sans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zigzag</cp:lastModifiedBy>
  <cp:revision>4</cp:revision>
  <dcterms:created xsi:type="dcterms:W3CDTF">2025-05-09T12:11:00Z</dcterms:created>
  <dcterms:modified xsi:type="dcterms:W3CDTF">2025-05-12T08:59:50Z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DC763587DCB24EF1B3C4F0C8129D3D6E_12</vt:lpwstr>
  </property>
  <property fmtid="{D5CDD505-2E9C-101B-9397-08002B2CF9AE}" pid="3" name="KSOProductBuildVer">
    <vt:lpwstr>1033-12.2.0.20795</vt:lpwstr>
  </property>
</Properties>
</file>